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07" r:id="rId2"/>
    <p:sldId id="421" r:id="rId3"/>
    <p:sldId id="340" r:id="rId4"/>
    <p:sldId id="462" r:id="rId5"/>
    <p:sldId id="463" r:id="rId6"/>
    <p:sldId id="411" r:id="rId7"/>
    <p:sldId id="449" r:id="rId8"/>
    <p:sldId id="450" r:id="rId9"/>
    <p:sldId id="451" r:id="rId10"/>
    <p:sldId id="439" r:id="rId11"/>
    <p:sldId id="452" r:id="rId12"/>
    <p:sldId id="453" r:id="rId13"/>
    <p:sldId id="454" r:id="rId14"/>
    <p:sldId id="461"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99"/>
    <a:srgbClr val="00006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9" autoAdjust="0"/>
    <p:restoredTop sz="94624" autoAdjust="0"/>
  </p:normalViewPr>
  <p:slideViewPr>
    <p:cSldViewPr>
      <p:cViewPr varScale="1">
        <p:scale>
          <a:sx n="70" d="100"/>
          <a:sy n="70" d="100"/>
        </p:scale>
        <p:origin x="1272"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847407-4078-4D3A-9A6A-2288E786DAAC}" type="datetimeFigureOut">
              <a:rPr lang="en-US" smtClean="0"/>
              <a:pPr/>
              <a:t>12/2/2015</a:t>
            </a:fld>
            <a:endParaRPr lang="en-US"/>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7FCE7F-1D14-4C33-8C63-6A26951D7A61}" type="slidenum">
              <a:rPr lang="en-US" smtClean="0"/>
              <a:pPr/>
              <a:t>‹#›</a:t>
            </a:fld>
            <a:endParaRPr lang="en-US"/>
          </a:p>
        </p:txBody>
      </p:sp>
    </p:spTree>
    <p:extLst>
      <p:ext uri="{BB962C8B-B14F-4D97-AF65-F5344CB8AC3E}">
        <p14:creationId xmlns:p14="http://schemas.microsoft.com/office/powerpoint/2010/main" val="119500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02.12.2015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02.12.2015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edg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0">
              <a:schemeClr val="accent1">
                <a:tint val="66000"/>
                <a:satMod val="160000"/>
              </a:schemeClr>
            </a:gs>
            <a:gs pos="0">
              <a:schemeClr val="accent1">
                <a:tint val="66000"/>
                <a:satMod val="160000"/>
              </a:schemeClr>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3 Metin kutusu"/>
          <p:cNvSpPr txBox="1"/>
          <p:nvPr/>
        </p:nvSpPr>
        <p:spPr>
          <a:xfrm>
            <a:off x="428596" y="214290"/>
            <a:ext cx="8358246"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ESKİYEN</a:t>
            </a:r>
            <a:r>
              <a:rPr kumimoji="0" lang="tr-TR" sz="4400" b="0" i="0" u="none" strike="noStrike" kern="1200" cap="none" spc="0" normalizeH="0" noProof="0" dirty="0" smtClean="0">
                <a:ln>
                  <a:noFill/>
                </a:ln>
                <a:solidFill>
                  <a:srgbClr val="7030A0"/>
                </a:solidFill>
                <a:effectLst/>
                <a:uLnTx/>
                <a:uFillTx/>
                <a:latin typeface="Arial Black" pitchFamily="34" charset="0"/>
              </a:rPr>
              <a:t> MASALLAR</a:t>
            </a:r>
            <a:r>
              <a:rPr kumimoji="0" lang="tr-TR" sz="4400" b="0" i="0" u="none" strike="noStrike" kern="1200" cap="none" spc="0" normalizeH="0" baseline="0" noProof="0" dirty="0" smtClean="0">
                <a:ln>
                  <a:noFill/>
                </a:ln>
                <a:solidFill>
                  <a:srgbClr val="7030A0"/>
                </a:solidFill>
                <a:effectLst/>
                <a:uLnTx/>
                <a:uFillTx/>
                <a:latin typeface="Arial Black" pitchFamily="34" charset="0"/>
              </a:rPr>
              <a:t> METNİ İŞLENİŞ SÜRESİ</a:t>
            </a:r>
          </a:p>
        </p:txBody>
      </p:sp>
      <p:sp>
        <p:nvSpPr>
          <p:cNvPr id="5" name="4 Metin kutusu"/>
          <p:cNvSpPr txBox="1"/>
          <p:nvPr/>
        </p:nvSpPr>
        <p:spPr>
          <a:xfrm>
            <a:off x="571472" y="1285860"/>
            <a:ext cx="7929618" cy="492922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endParaRPr lang="tr-TR" sz="2500" dirty="0" smtClean="0">
              <a:solidFill>
                <a:srgbClr val="7030A0"/>
              </a:solidFill>
              <a:latin typeface="Hand writing Mutlu" pitchFamily="2" charset="0"/>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6" name="5 Metin kutusu"/>
          <p:cNvSpPr txBox="1"/>
          <p:nvPr/>
        </p:nvSpPr>
        <p:spPr>
          <a:xfrm>
            <a:off x="571472" y="4786322"/>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8.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7" name="6 Metin kutusu"/>
          <p:cNvSpPr txBox="1"/>
          <p:nvPr/>
        </p:nvSpPr>
        <p:spPr>
          <a:xfrm>
            <a:off x="2071670" y="1643050"/>
            <a:ext cx="6215106"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algn="ctr">
              <a:spcBef>
                <a:spcPct val="0"/>
              </a:spcBef>
            </a:pPr>
            <a:r>
              <a:rPr lang="tr-TR" sz="1600" dirty="0" smtClean="0">
                <a:solidFill>
                  <a:srgbClr val="7030A0"/>
                </a:solidFill>
                <a:latin typeface="Arial Black" pitchFamily="34" charset="0"/>
              </a:rPr>
              <a:t> Okuma ve anlama becerilerini geliştirirler. ( 1. Etkinlik)</a:t>
            </a:r>
          </a:p>
          <a:p>
            <a:pPr algn="ctr">
              <a:spcBef>
                <a:spcPct val="0"/>
              </a:spcBef>
            </a:pPr>
            <a:r>
              <a:rPr lang="tr-TR" sz="1600" dirty="0" smtClean="0">
                <a:solidFill>
                  <a:srgbClr val="7030A0"/>
                </a:solidFill>
                <a:latin typeface="Arial Black" pitchFamily="34" charset="0"/>
              </a:rPr>
              <a:t> </a:t>
            </a:r>
            <a:endParaRPr kumimoji="0" lang="tr-TR" sz="16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8" name="7 Metin kutusu"/>
          <p:cNvSpPr txBox="1"/>
          <p:nvPr/>
        </p:nvSpPr>
        <p:spPr>
          <a:xfrm>
            <a:off x="2071670" y="2071678"/>
            <a:ext cx="6215106"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0000" lnSpcReduction="20000"/>
          </a:bodyPr>
          <a:lstStyle/>
          <a:p>
            <a:pPr algn="ctr">
              <a:spcBef>
                <a:spcPct val="0"/>
              </a:spcBef>
            </a:pPr>
            <a:r>
              <a:rPr lang="tr-TR" sz="4400" dirty="0" smtClean="0">
                <a:solidFill>
                  <a:srgbClr val="7030A0"/>
                </a:solidFill>
                <a:latin typeface="Arial Black" pitchFamily="34" charset="0"/>
              </a:rPr>
              <a:t>Okuma ve anlama becerilerini geliştirirler.(2. ve 4. etkinlikler)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9" name="8 Metin kutusu"/>
          <p:cNvSpPr txBox="1"/>
          <p:nvPr/>
        </p:nvSpPr>
        <p:spPr>
          <a:xfrm>
            <a:off x="2071670" y="2500306"/>
            <a:ext cx="6215106"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25000" lnSpcReduction="20000"/>
          </a:bodyPr>
          <a:lstStyle/>
          <a:p>
            <a:pPr algn="ctr">
              <a:spcBef>
                <a:spcPct val="0"/>
              </a:spcBef>
            </a:pPr>
            <a:r>
              <a:rPr lang="tr-TR" sz="4400" dirty="0" smtClean="0">
                <a:solidFill>
                  <a:srgbClr val="7030A0"/>
                </a:solidFill>
                <a:latin typeface="Arial Black" pitchFamily="34" charset="0"/>
              </a:rPr>
              <a:t>Diğer derslerle ilişkilendirme becerilerini geliştirirler.  ( 3. Etkinlik) </a:t>
            </a:r>
          </a:p>
          <a:p>
            <a:pPr algn="ctr">
              <a:spcBef>
                <a:spcPct val="0"/>
              </a:spcBef>
            </a:pPr>
            <a:r>
              <a:rPr lang="tr-TR" sz="4400" dirty="0" smtClean="0">
                <a:solidFill>
                  <a:srgbClr val="7030A0"/>
                </a:solidFill>
                <a:latin typeface="Hand writing Mutlu" pitchFamily="2" charset="0"/>
              </a:rPr>
              <a:t>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10" name="9 Metin kutusu"/>
          <p:cNvSpPr txBox="1"/>
          <p:nvPr/>
        </p:nvSpPr>
        <p:spPr>
          <a:xfrm>
            <a:off x="2071670" y="2928934"/>
            <a:ext cx="6215106" cy="35719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algn="ctr">
              <a:spcBef>
                <a:spcPct val="0"/>
              </a:spcBef>
            </a:pPr>
            <a:r>
              <a:rPr lang="tr-TR" sz="1600" dirty="0" smtClean="0">
                <a:solidFill>
                  <a:srgbClr val="7030A0"/>
                </a:solidFill>
                <a:latin typeface="Arial Black" pitchFamily="34" charset="0"/>
              </a:rPr>
              <a:t>Kelime dağarcıklarını zenginleştirirler</a:t>
            </a:r>
            <a:r>
              <a:rPr lang="tr-TR" sz="2400" dirty="0" smtClean="0">
                <a:solidFill>
                  <a:srgbClr val="7030A0"/>
                </a:solidFill>
                <a:latin typeface="Hand writing Mutlu" pitchFamily="2" charset="0"/>
              </a:rPr>
              <a:t>.</a:t>
            </a:r>
            <a:r>
              <a:rPr lang="tr-TR" sz="2400" dirty="0" smtClean="0">
                <a:solidFill>
                  <a:srgbClr val="7030A0"/>
                </a:solidFill>
                <a:latin typeface="Arial Black" pitchFamily="34" charset="0"/>
              </a:rPr>
              <a:t> </a:t>
            </a:r>
            <a:endParaRPr kumimoji="0" lang="tr-TR" sz="16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11" name="10 Metin kutusu"/>
          <p:cNvSpPr txBox="1"/>
          <p:nvPr/>
        </p:nvSpPr>
        <p:spPr>
          <a:xfrm>
            <a:off x="2071670" y="3286124"/>
            <a:ext cx="6215106"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lgn="ctr">
              <a:spcBef>
                <a:spcPct val="0"/>
              </a:spcBef>
            </a:pPr>
            <a:r>
              <a:rPr lang="tr-TR" sz="1400" dirty="0" smtClean="0">
                <a:solidFill>
                  <a:srgbClr val="7030A0"/>
                </a:solidFill>
                <a:latin typeface="Arial Black" pitchFamily="34" charset="0"/>
              </a:rPr>
              <a:t>Metni incelerler. ( 5. Etkinlik)</a:t>
            </a:r>
          </a:p>
        </p:txBody>
      </p:sp>
      <p:sp>
        <p:nvSpPr>
          <p:cNvPr id="12" name="11 Metin kutusu"/>
          <p:cNvSpPr txBox="1"/>
          <p:nvPr/>
        </p:nvSpPr>
        <p:spPr>
          <a:xfrm>
            <a:off x="2071670" y="3714752"/>
            <a:ext cx="6215106"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algn="ctr">
              <a:spcBef>
                <a:spcPct val="0"/>
              </a:spcBef>
            </a:pPr>
            <a:r>
              <a:rPr lang="tr-TR" sz="1600" dirty="0" smtClean="0">
                <a:solidFill>
                  <a:srgbClr val="7030A0"/>
                </a:solidFill>
                <a:latin typeface="Arial Black" pitchFamily="34" charset="0"/>
              </a:rPr>
              <a:t>Söz varlığını geliştirirler.( Verilen eklerle yeni kelime türetirler.) </a:t>
            </a:r>
          </a:p>
        </p:txBody>
      </p:sp>
      <p:sp>
        <p:nvSpPr>
          <p:cNvPr id="13" name="12 Metin kutusu"/>
          <p:cNvSpPr txBox="1"/>
          <p:nvPr/>
        </p:nvSpPr>
        <p:spPr>
          <a:xfrm>
            <a:off x="2071670" y="4143380"/>
            <a:ext cx="6215106"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lgn="ctr">
              <a:spcBef>
                <a:spcPct val="0"/>
              </a:spcBef>
            </a:pPr>
            <a:r>
              <a:rPr lang="tr-TR" sz="1600" dirty="0" smtClean="0">
                <a:solidFill>
                  <a:srgbClr val="7030A0"/>
                </a:solidFill>
                <a:latin typeface="Arial Black" pitchFamily="34" charset="0"/>
              </a:rPr>
              <a:t>Öğrendikleri bir masalı sınıfta anlatırlar. </a:t>
            </a:r>
          </a:p>
        </p:txBody>
      </p:sp>
      <p:sp>
        <p:nvSpPr>
          <p:cNvPr id="14" name="13 Metin kutusu"/>
          <p:cNvSpPr txBox="1"/>
          <p:nvPr/>
        </p:nvSpPr>
        <p:spPr>
          <a:xfrm>
            <a:off x="2071670" y="4643446"/>
            <a:ext cx="6215106"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lgn="ctr">
              <a:spcBef>
                <a:spcPct val="0"/>
              </a:spcBef>
            </a:pPr>
            <a:r>
              <a:rPr lang="tr-TR" sz="1400" dirty="0" smtClean="0">
                <a:solidFill>
                  <a:srgbClr val="7030A0"/>
                </a:solidFill>
                <a:latin typeface="Arial Black" pitchFamily="34" charset="0"/>
              </a:rPr>
              <a:t>Atatürk’ün yaptığı yenilikler hakkında bilgi sahibi olurlar.(7. Etkinlik)</a:t>
            </a:r>
          </a:p>
        </p:txBody>
      </p:sp>
      <p:sp>
        <p:nvSpPr>
          <p:cNvPr id="15" name="14 Metin kutusu"/>
          <p:cNvSpPr txBox="1"/>
          <p:nvPr/>
        </p:nvSpPr>
        <p:spPr>
          <a:xfrm>
            <a:off x="2071670" y="5214950"/>
            <a:ext cx="6215106"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0000" lnSpcReduction="20000"/>
          </a:bodyPr>
          <a:lstStyle/>
          <a:p>
            <a:pPr algn="ctr">
              <a:spcBef>
                <a:spcPct val="0"/>
              </a:spcBef>
            </a:pPr>
            <a:r>
              <a:rPr lang="tr-TR" sz="4400" dirty="0" smtClean="0">
                <a:solidFill>
                  <a:srgbClr val="7030A0"/>
                </a:solidFill>
                <a:latin typeface="Arial Black" pitchFamily="34" charset="0"/>
              </a:rPr>
              <a:t>Konuşma ve yazma becerilerini geliştirirler.( 8. Etkinlik)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16" name="15 Metin kutusu"/>
          <p:cNvSpPr txBox="1"/>
          <p:nvPr/>
        </p:nvSpPr>
        <p:spPr>
          <a:xfrm>
            <a:off x="2071670" y="5715016"/>
            <a:ext cx="6215106"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lgn="ctr">
              <a:spcBef>
                <a:spcPct val="0"/>
              </a:spcBef>
            </a:pPr>
            <a:r>
              <a:rPr lang="tr-TR" sz="1600" dirty="0" smtClean="0">
                <a:solidFill>
                  <a:srgbClr val="7030A0"/>
                </a:solidFill>
                <a:latin typeface="Arial Black" pitchFamily="34" charset="0"/>
              </a:rPr>
              <a:t>Söz varlığını kullanırlar.(Destekleyici ve Açıklayıcı İfadeler)</a:t>
            </a:r>
            <a:endParaRPr kumimoji="0" lang="tr-TR" sz="16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17" name="16 Metin kutusu"/>
          <p:cNvSpPr txBox="1"/>
          <p:nvPr/>
        </p:nvSpPr>
        <p:spPr>
          <a:xfrm>
            <a:off x="571472" y="5786454"/>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7500" lnSpcReduction="20000"/>
          </a:bodyPr>
          <a:lstStyle/>
          <a:p>
            <a:pPr algn="ctr">
              <a:spcBef>
                <a:spcPct val="0"/>
              </a:spcBef>
            </a:pPr>
            <a:r>
              <a:rPr lang="tr-TR" sz="4400" b="1" dirty="0" smtClean="0">
                <a:solidFill>
                  <a:srgbClr val="7030A0"/>
                </a:solidFill>
                <a:latin typeface="Arial Black" pitchFamily="34" charset="0"/>
              </a:rPr>
              <a:t>10.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18" name="17 Metin kutusu"/>
          <p:cNvSpPr txBox="1"/>
          <p:nvPr/>
        </p:nvSpPr>
        <p:spPr>
          <a:xfrm>
            <a:off x="571472" y="5286388"/>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9.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19" name="18 Metin kutusu"/>
          <p:cNvSpPr txBox="1"/>
          <p:nvPr/>
        </p:nvSpPr>
        <p:spPr>
          <a:xfrm>
            <a:off x="571472" y="3786190"/>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6.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0" name="19 Metin kutusu"/>
          <p:cNvSpPr txBox="1"/>
          <p:nvPr/>
        </p:nvSpPr>
        <p:spPr>
          <a:xfrm>
            <a:off x="571472" y="4286256"/>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7.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1" name="20 Metin kutusu"/>
          <p:cNvSpPr txBox="1"/>
          <p:nvPr/>
        </p:nvSpPr>
        <p:spPr>
          <a:xfrm>
            <a:off x="571472" y="2857496"/>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4.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22" name="21 Metin kutusu"/>
          <p:cNvSpPr txBox="1"/>
          <p:nvPr/>
        </p:nvSpPr>
        <p:spPr>
          <a:xfrm>
            <a:off x="571472" y="3286124"/>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5.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3" name="22 Metin kutusu"/>
          <p:cNvSpPr txBox="1"/>
          <p:nvPr/>
        </p:nvSpPr>
        <p:spPr>
          <a:xfrm>
            <a:off x="571472" y="2071678"/>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lgn="ctr">
              <a:spcBef>
                <a:spcPct val="0"/>
              </a:spcBef>
            </a:pPr>
            <a:r>
              <a:rPr lang="tr-TR" sz="3800" b="1" dirty="0" smtClean="0">
                <a:solidFill>
                  <a:srgbClr val="7030A0"/>
                </a:solidFill>
                <a:latin typeface="Arial Black" pitchFamily="34" charset="0"/>
              </a:rPr>
              <a:t>2. DERS</a:t>
            </a:r>
            <a:r>
              <a:rPr lang="tr-TR" sz="4400" dirty="0" smtClean="0">
                <a:solidFill>
                  <a:srgbClr val="7030A0"/>
                </a:solidFill>
                <a:latin typeface="Hand writing Mutlu" pitchFamily="2" charset="0"/>
              </a:rPr>
              <a:t>: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24" name="23 Metin kutusu"/>
          <p:cNvSpPr txBox="1"/>
          <p:nvPr/>
        </p:nvSpPr>
        <p:spPr>
          <a:xfrm>
            <a:off x="571472" y="2428868"/>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3.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25" name="24 Metin kutusu"/>
          <p:cNvSpPr txBox="1"/>
          <p:nvPr/>
        </p:nvSpPr>
        <p:spPr>
          <a:xfrm>
            <a:off x="571472" y="1571612"/>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1.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6" name="25 Metin kutusu"/>
          <p:cNvSpPr txBox="1"/>
          <p:nvPr/>
        </p:nvSpPr>
        <p:spPr>
          <a:xfrm>
            <a:off x="571472" y="1285860"/>
            <a:ext cx="1500198" cy="428628"/>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7500" lnSpcReduction="20000"/>
          </a:bodyPr>
          <a:lstStyle/>
          <a:p>
            <a:pPr algn="ctr">
              <a:spcBef>
                <a:spcPct val="0"/>
              </a:spcBef>
            </a:pPr>
            <a:r>
              <a:rPr lang="tr-TR" sz="4400" b="1" dirty="0" smtClean="0">
                <a:solidFill>
                  <a:srgbClr val="FF0000"/>
                </a:solidFill>
                <a:latin typeface="Arial Black" pitchFamily="34" charset="0"/>
              </a:rPr>
              <a:t>SÜRE : 8+2</a:t>
            </a:r>
            <a:endParaRPr kumimoji="0" lang="tr-TR" sz="4400" b="1" i="0" u="none" strike="noStrike" kern="1200" cap="none" spc="0" normalizeH="0" baseline="0" noProof="0" dirty="0" smtClean="0">
              <a:ln>
                <a:noFill/>
              </a:ln>
              <a:solidFill>
                <a:srgbClr val="FF0000"/>
              </a:solidFill>
              <a:effectLst/>
              <a:uLnTx/>
              <a:uFillTx/>
              <a:latin typeface="Arial Black" pitchFamily="34" charset="0"/>
            </a:endParaRPr>
          </a:p>
        </p:txBody>
      </p:sp>
      <p:sp>
        <p:nvSpPr>
          <p:cNvPr id="27" name="26 Dikdörtgen"/>
          <p:cNvSpPr/>
          <p:nvPr/>
        </p:nvSpPr>
        <p:spPr>
          <a:xfrm>
            <a:off x="3357554" y="6488668"/>
            <a:ext cx="1934697" cy="369332"/>
          </a:xfrm>
          <a:prstGeom prst="rect">
            <a:avLst/>
          </a:prstGeom>
        </p:spPr>
        <p:txBody>
          <a:bodyPr wrap="none">
            <a:spAutoFit/>
          </a:bodyPr>
          <a:lstStyle/>
          <a:p>
            <a:r>
              <a:rPr lang="tr-TR" dirty="0">
                <a:hlinkClick r:id="rId2"/>
              </a:rPr>
              <a:t>www.sorubak.com</a:t>
            </a:r>
            <a:endParaRPr lang="tr-TR"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0"/>
            <a:ext cx="9144001" cy="6858000"/>
          </a:xfrm>
          <a:prstGeom prst="rect">
            <a:avLst/>
          </a:prstGeom>
          <a:noFill/>
          <a:ln w="9525">
            <a:noFill/>
            <a:miter lim="800000"/>
            <a:headEnd/>
            <a:tailEnd/>
          </a:ln>
          <a:effectLst/>
        </p:spPr>
      </p:pic>
      <p:sp>
        <p:nvSpPr>
          <p:cNvPr id="3" name="2 Metin kutusu"/>
          <p:cNvSpPr txBox="1"/>
          <p:nvPr/>
        </p:nvSpPr>
        <p:spPr>
          <a:xfrm>
            <a:off x="5857884" y="1643050"/>
            <a:ext cx="285752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1600" b="1" i="0" u="none" strike="noStrike" kern="1200" cap="none" spc="0" normalizeH="0" baseline="0" noProof="0" dirty="0" smtClean="0">
                <a:ln>
                  <a:noFill/>
                </a:ln>
                <a:solidFill>
                  <a:srgbClr val="FF0000"/>
                </a:solidFill>
                <a:effectLst/>
                <a:uLnTx/>
                <a:uFillTx/>
                <a:latin typeface="Hand writing Mutlu" pitchFamily="2" charset="0"/>
                <a:ea typeface="+mn-ea"/>
                <a:cs typeface="+mn-cs"/>
              </a:rPr>
              <a:t>Devletimizin adı Türkiye Cumhuriyeti’dir.</a:t>
            </a:r>
          </a:p>
        </p:txBody>
      </p:sp>
      <p:sp>
        <p:nvSpPr>
          <p:cNvPr id="4" name="3 Metin kutusu"/>
          <p:cNvSpPr txBox="1"/>
          <p:nvPr/>
        </p:nvSpPr>
        <p:spPr>
          <a:xfrm>
            <a:off x="5857884" y="2500306"/>
            <a:ext cx="2786082"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b="0" i="0" u="none" strike="noStrike" kern="1200" cap="none" spc="0" normalizeH="0" baseline="0" noProof="0" dirty="0" smtClean="0">
                <a:ln>
                  <a:noFill/>
                </a:ln>
                <a:solidFill>
                  <a:srgbClr val="FF0000"/>
                </a:solidFill>
                <a:effectLst/>
                <a:uLnTx/>
                <a:uFillTx/>
                <a:latin typeface="Hand writing Mutlu" pitchFamily="2" charset="0"/>
                <a:ea typeface="+mn-ea"/>
                <a:cs typeface="+mn-cs"/>
              </a:rPr>
              <a:t>Seçimle gelen temsilciler yönetir.</a:t>
            </a:r>
          </a:p>
        </p:txBody>
      </p:sp>
      <p:sp>
        <p:nvSpPr>
          <p:cNvPr id="5" name="4 Metin kutusu"/>
          <p:cNvSpPr txBox="1"/>
          <p:nvPr/>
        </p:nvSpPr>
        <p:spPr>
          <a:xfrm>
            <a:off x="5857884" y="3357562"/>
            <a:ext cx="2786082"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Metredir</a:t>
            </a: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t>
            </a:r>
          </a:p>
        </p:txBody>
      </p:sp>
      <p:sp>
        <p:nvSpPr>
          <p:cNvPr id="6" name="5 Metin kutusu"/>
          <p:cNvSpPr txBox="1"/>
          <p:nvPr/>
        </p:nvSpPr>
        <p:spPr>
          <a:xfrm>
            <a:off x="5929322" y="4429132"/>
            <a:ext cx="2714644"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b="0" i="0" u="none" strike="noStrike" kern="1200" cap="none" spc="0" normalizeH="0" baseline="0" noProof="0" dirty="0" smtClean="0">
                <a:ln>
                  <a:noFill/>
                </a:ln>
                <a:solidFill>
                  <a:srgbClr val="FF0000"/>
                </a:solidFill>
                <a:effectLst/>
                <a:uLnTx/>
                <a:uFillTx/>
                <a:latin typeface="Hand writing Mutlu" pitchFamily="2" charset="0"/>
                <a:ea typeface="+mn-ea"/>
                <a:cs typeface="+mn-cs"/>
              </a:rPr>
              <a:t>Seçme ve seçilme hakkı var.</a:t>
            </a:r>
          </a:p>
        </p:txBody>
      </p:sp>
      <p:sp>
        <p:nvSpPr>
          <p:cNvPr id="8" name="7 Metin kutusu"/>
          <p:cNvSpPr txBox="1"/>
          <p:nvPr/>
        </p:nvSpPr>
        <p:spPr>
          <a:xfrm>
            <a:off x="5929322" y="5286388"/>
            <a:ext cx="2786082"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Kilogramdır.</a:t>
            </a:r>
          </a:p>
        </p:txBody>
      </p:sp>
      <p:sp>
        <p:nvSpPr>
          <p:cNvPr id="9" name="8 Metin kutusu"/>
          <p:cNvSpPr txBox="1"/>
          <p:nvPr/>
        </p:nvSpPr>
        <p:spPr>
          <a:xfrm>
            <a:off x="5857884" y="6000768"/>
            <a:ext cx="285752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Soyadı kullanılıyor.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
        <p:nvSpPr>
          <p:cNvPr id="4" name="3 Dikdörtgen"/>
          <p:cNvSpPr/>
          <p:nvPr/>
        </p:nvSpPr>
        <p:spPr>
          <a:xfrm>
            <a:off x="6643702" y="6488668"/>
            <a:ext cx="1934697" cy="369332"/>
          </a:xfrm>
          <a:prstGeom prst="rect">
            <a:avLst/>
          </a:prstGeom>
        </p:spPr>
        <p:txBody>
          <a:bodyPr wrap="none">
            <a:spAutoFit/>
          </a:bodyPr>
          <a:lstStyle/>
          <a:p>
            <a:r>
              <a:rPr lang="tr-TR" dirty="0">
                <a:hlinkClick r:id="rId3"/>
              </a:rPr>
              <a:t>www.sorubak.com</a:t>
            </a:r>
            <a:endParaRPr lang="tr-TR" dirty="0"/>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0" y="0"/>
            <a:ext cx="9144000" cy="717119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ts val="500"/>
              </a:spcBef>
              <a:spcAft>
                <a:spcPts val="2000"/>
              </a:spcAft>
              <a:buClrTx/>
              <a:buSzTx/>
              <a:buFontTx/>
              <a:buNone/>
              <a:tabLst/>
            </a:pPr>
            <a:r>
              <a:rPr kumimoji="0" lang="tr-TR" b="1" i="0" u="none" strike="noStrike" cap="none" normalizeH="0" baseline="0" dirty="0" smtClean="0">
                <a:ln>
                  <a:noFill/>
                </a:ln>
                <a:solidFill>
                  <a:srgbClr val="FF0000"/>
                </a:solidFill>
                <a:effectLst/>
                <a:latin typeface="Century Gothic" pitchFamily="34" charset="0"/>
                <a:cs typeface="Arial" pitchFamily="34" charset="0"/>
              </a:rPr>
              <a:t>BREMEN MIZIKACILARI</a:t>
            </a:r>
          </a:p>
          <a:p>
            <a:pPr marL="0" marR="0" lvl="0" indent="0" defTabSz="914400" rtl="0" eaLnBrk="1" fontAlgn="base" latinLnBrk="0" hangingPunct="1">
              <a:lnSpc>
                <a:spcPct val="100000"/>
              </a:lnSpc>
              <a:spcBef>
                <a:spcPts val="500"/>
              </a:spcBef>
              <a:spcAft>
                <a:spcPts val="2000"/>
              </a:spcAft>
              <a:buClrTx/>
              <a:buSzTx/>
              <a:buFontTx/>
              <a:buNone/>
              <a:tabLst/>
            </a:pPr>
            <a:r>
              <a:rPr kumimoji="0" lang="tr-TR" b="1" i="0" u="none" strike="noStrike" cap="none" normalizeH="0" baseline="0" dirty="0" smtClean="0">
                <a:ln>
                  <a:noFill/>
                </a:ln>
                <a:solidFill>
                  <a:schemeClr val="tx1"/>
                </a:solidFill>
                <a:effectLst/>
                <a:latin typeface="Century Gothic" pitchFamily="34" charset="0"/>
                <a:cs typeface="Arial" pitchFamily="34" charset="0"/>
              </a:rPr>
              <a:t>	Bir zamanlar yaşlı ve yorgun bir eşek varmış. Sahibinin onu artık daha fazla beslemek istemediği ortaya çıkmış. ” En iyisi buralardan gitmek ” diye düşünmüş eşek. “Bremen’de şarkıcılık yaparım. Bazıları anırmamı pek bir beğenirdi zaten.”</a:t>
            </a:r>
            <a:endParaRPr kumimoji="0" lang="tr-TR"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defTabSz="914400" rtl="0" eaLnBrk="1" fontAlgn="base" latinLnBrk="0" hangingPunct="1">
              <a:lnSpc>
                <a:spcPct val="100000"/>
              </a:lnSpc>
              <a:spcBef>
                <a:spcPts val="500"/>
              </a:spcBef>
              <a:spcAft>
                <a:spcPts val="2000"/>
              </a:spcAft>
              <a:buClrTx/>
              <a:buSzTx/>
              <a:buFontTx/>
              <a:buNone/>
              <a:tabLst/>
            </a:pPr>
            <a:r>
              <a:rPr kumimoji="0" lang="tr-TR" b="1" i="0" u="none" strike="noStrike" cap="none" normalizeH="0" baseline="0" dirty="0" smtClean="0">
                <a:ln>
                  <a:noFill/>
                </a:ln>
                <a:solidFill>
                  <a:schemeClr val="tx1"/>
                </a:solidFill>
                <a:effectLst/>
                <a:latin typeface="Century Gothic" pitchFamily="34" charset="0"/>
                <a:cs typeface="Arial" pitchFamily="34" charset="0"/>
              </a:rPr>
              <a:t>	Böylece bir sabah erkenden yola çıkmış. Bir süre yürüdükten sonra iki büklüm bir köpekle karşılaşmış. “Artık sahibime avda yardımcı olamayacak kadar yaşlandım,” demiş köpek eşeğe. ” Sahibimde artık beni beslemiyor.” Eşek gülmüş. ” Benimle Bremen’e gelsene şarkıcı oluruz,” demiş.</a:t>
            </a:r>
            <a:endParaRPr kumimoji="0" lang="tr-TR"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defTabSz="914400" rtl="0" eaLnBrk="1" fontAlgn="base" latinLnBrk="0" hangingPunct="1">
              <a:lnSpc>
                <a:spcPct val="100000"/>
              </a:lnSpc>
              <a:spcBef>
                <a:spcPts val="500"/>
              </a:spcBef>
              <a:spcAft>
                <a:spcPts val="2000"/>
              </a:spcAft>
              <a:buClrTx/>
              <a:buSzTx/>
              <a:buFontTx/>
              <a:buNone/>
              <a:tabLst/>
            </a:pPr>
            <a:r>
              <a:rPr kumimoji="0" lang="tr-TR" b="1" i="0" u="none" strike="noStrike" cap="none" normalizeH="0" baseline="0" dirty="0" smtClean="0">
                <a:ln>
                  <a:noFill/>
                </a:ln>
                <a:solidFill>
                  <a:schemeClr val="tx1"/>
                </a:solidFill>
                <a:effectLst/>
                <a:latin typeface="Century Gothic" pitchFamily="34" charset="0"/>
                <a:cs typeface="Arial" pitchFamily="34" charset="0"/>
              </a:rPr>
              <a:t>	Yola koyulmuşlar.Çok geçmeden bir damın üzerinde üzgün oturan bir kedi görmüşler. ” Çok yaşlandım, fareler bile dalga geçiyorlar, ” demiş kedi. “Sen de bizimle gel” demiş eşek. “Sesin hala güçlü çıkıyor, şarkı söyleriz Bremen’de.”</a:t>
            </a:r>
            <a:endParaRPr kumimoji="0" lang="tr-TR"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defTabSz="914400" rtl="0" eaLnBrk="1" fontAlgn="base" latinLnBrk="0" hangingPunct="1">
              <a:lnSpc>
                <a:spcPct val="100000"/>
              </a:lnSpc>
              <a:spcBef>
                <a:spcPts val="500"/>
              </a:spcBef>
              <a:spcAft>
                <a:spcPts val="2000"/>
              </a:spcAft>
              <a:buClrTx/>
              <a:buSzTx/>
              <a:buFontTx/>
              <a:buNone/>
              <a:tabLst/>
            </a:pPr>
            <a:r>
              <a:rPr kumimoji="0" lang="tr-TR" b="1" i="0" u="none" strike="noStrike" cap="none" normalizeH="0" baseline="0" dirty="0" smtClean="0">
                <a:ln>
                  <a:noFill/>
                </a:ln>
                <a:solidFill>
                  <a:schemeClr val="tx1"/>
                </a:solidFill>
                <a:effectLst/>
                <a:latin typeface="Century Gothic" pitchFamily="34" charset="0"/>
                <a:cs typeface="Arial" pitchFamily="34" charset="0"/>
              </a:rPr>
              <a:t>	Bağıra bağıra şarkılar söyleyerek yola devam etmişler. Bir çiftlik evinin yakınlarından geçerken kendi seslerinden yüksek bir sesle irkilmişler. ” </a:t>
            </a:r>
            <a:r>
              <a:rPr kumimoji="0" lang="tr-TR" b="1" i="0" u="none" strike="noStrike" cap="none" normalizeH="0" baseline="0" dirty="0" err="1" smtClean="0">
                <a:ln>
                  <a:noFill/>
                </a:ln>
                <a:solidFill>
                  <a:schemeClr val="tx1"/>
                </a:solidFill>
                <a:effectLst/>
                <a:latin typeface="Century Gothic" pitchFamily="34" charset="0"/>
                <a:cs typeface="Arial" pitchFamily="34" charset="0"/>
              </a:rPr>
              <a:t>Kuk</a:t>
            </a:r>
            <a:r>
              <a:rPr kumimoji="0" lang="tr-TR" b="1" i="0" u="none" strike="noStrike" cap="none" normalizeH="0" baseline="0" dirty="0" smtClean="0">
                <a:ln>
                  <a:noFill/>
                </a:ln>
                <a:solidFill>
                  <a:schemeClr val="tx1"/>
                </a:solidFill>
                <a:effectLst/>
                <a:latin typeface="Century Gothic" pitchFamily="34" charset="0"/>
                <a:cs typeface="Arial" pitchFamily="34" charset="0"/>
              </a:rPr>
              <a:t>-</a:t>
            </a:r>
            <a:r>
              <a:rPr kumimoji="0" lang="tr-TR" b="1" i="0" u="none" strike="noStrike" cap="none" normalizeH="0" baseline="0" dirty="0" err="1" smtClean="0">
                <a:ln>
                  <a:noFill/>
                </a:ln>
                <a:solidFill>
                  <a:schemeClr val="tx1"/>
                </a:solidFill>
                <a:effectLst/>
                <a:latin typeface="Century Gothic" pitchFamily="34" charset="0"/>
                <a:cs typeface="Arial" pitchFamily="34" charset="0"/>
              </a:rPr>
              <a:t>ku</a:t>
            </a:r>
            <a:r>
              <a:rPr kumimoji="0" lang="tr-TR" b="1" i="0" u="none" strike="noStrike" cap="none" normalizeH="0" baseline="0" dirty="0" smtClean="0">
                <a:ln>
                  <a:noFill/>
                </a:ln>
                <a:solidFill>
                  <a:schemeClr val="tx1"/>
                </a:solidFill>
                <a:effectLst/>
                <a:latin typeface="Century Gothic" pitchFamily="34" charset="0"/>
                <a:cs typeface="Arial" pitchFamily="34" charset="0"/>
              </a:rPr>
              <a:t>-</a:t>
            </a:r>
            <a:r>
              <a:rPr kumimoji="0" lang="tr-TR" b="1" i="0" u="none" strike="noStrike" cap="none" normalizeH="0" baseline="0" dirty="0" err="1" smtClean="0">
                <a:ln>
                  <a:noFill/>
                </a:ln>
                <a:solidFill>
                  <a:schemeClr val="tx1"/>
                </a:solidFill>
                <a:effectLst/>
                <a:latin typeface="Century Gothic" pitchFamily="34" charset="0"/>
                <a:cs typeface="Arial" pitchFamily="34" charset="0"/>
              </a:rPr>
              <a:t>ri</a:t>
            </a:r>
            <a:r>
              <a:rPr kumimoji="0" lang="tr-TR" b="1" i="0" u="none" strike="noStrike" cap="none" normalizeH="0" baseline="0" dirty="0" smtClean="0">
                <a:ln>
                  <a:noFill/>
                </a:ln>
                <a:solidFill>
                  <a:schemeClr val="tx1"/>
                </a:solidFill>
                <a:effectLst/>
                <a:latin typeface="Century Gothic" pitchFamily="34" charset="0"/>
                <a:cs typeface="Arial" pitchFamily="34" charset="0"/>
              </a:rPr>
              <a:t>-</a:t>
            </a:r>
            <a:r>
              <a:rPr kumimoji="0" lang="tr-TR" b="1" i="0" u="none" strike="noStrike" cap="none" normalizeH="0" baseline="0" dirty="0" err="1" smtClean="0">
                <a:ln>
                  <a:noFill/>
                </a:ln>
                <a:solidFill>
                  <a:schemeClr val="tx1"/>
                </a:solidFill>
                <a:effectLst/>
                <a:latin typeface="Century Gothic" pitchFamily="34" charset="0"/>
                <a:cs typeface="Arial" pitchFamily="34" charset="0"/>
              </a:rPr>
              <a:t>kuuuuuuuuu</a:t>
            </a:r>
            <a:r>
              <a:rPr kumimoji="0" lang="tr-TR" b="1" i="0" u="none" strike="noStrike" cap="none" normalizeH="0" baseline="0" dirty="0" smtClean="0">
                <a:ln>
                  <a:noFill/>
                </a:ln>
                <a:solidFill>
                  <a:schemeClr val="tx1"/>
                </a:solidFill>
                <a:effectLst/>
                <a:latin typeface="Century Gothic" pitchFamily="34" charset="0"/>
                <a:cs typeface="Arial" pitchFamily="34" charset="0"/>
              </a:rPr>
              <a:t>!…Sonum geldi!” diyormuş iri bir horoz. Sonra eşek, köpek ve kediye yana yakıla anlatmış: ” Bu akşam sahibimin konukları gelecek. Öyle hissediyorum ki beni pişirip yiyecekler.” Eşek” Endişelenme, seninki gibi bir ses bize çok şey katar. Haydi gel şarkıcı olalım,” demiş.</a:t>
            </a:r>
            <a:endParaRPr kumimoji="0" lang="tr-TR"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0" y="0"/>
            <a:ext cx="9144000" cy="679416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ts val="500"/>
              </a:spcBef>
              <a:spcAft>
                <a:spcPts val="2000"/>
              </a:spcAft>
              <a:buClrTx/>
              <a:buSzTx/>
              <a:buFontTx/>
              <a:buNone/>
              <a:tabLst/>
            </a:pPr>
            <a:r>
              <a:rPr kumimoji="0" lang="tr-TR" sz="2000" b="1" i="0" u="none" strike="noStrike" cap="none" normalizeH="0" baseline="0" dirty="0" smtClean="0">
                <a:ln>
                  <a:noFill/>
                </a:ln>
                <a:solidFill>
                  <a:schemeClr val="tx1"/>
                </a:solidFill>
                <a:effectLst/>
                <a:latin typeface="Century Gothic" pitchFamily="34" charset="0"/>
                <a:cs typeface="Arial" pitchFamily="34" charset="0"/>
              </a:rPr>
              <a:t>	Akşam olduğunda hepsi çok yorulmuş. Bir şeyler yemek ve uyumak istiyorlarmış.İlerde penceresinden ışık süzülen bir kulübe görmüşler. Horoz uçup pencereden içeri bakmış. “Dört soyguncu görüyorum, nefis bir sofranın başındalar,” demiş. “Bir planım var,” demiş eşek. Birbirlerinin sırtına tırmanmışlar. En altta eşek, sonra köpek, onun üstünde kedi ve nihayet en tepede de horoz. Pencere yaklaşıp çıkarabilecekleri en yüksek sesle bağırmaya başlamışlar. “</a:t>
            </a:r>
            <a:r>
              <a:rPr kumimoji="0" lang="tr-TR" sz="2000" b="1" i="0" u="none" strike="noStrike" cap="none" normalizeH="0" baseline="0" dirty="0" err="1" smtClean="0">
                <a:ln>
                  <a:noFill/>
                </a:ln>
                <a:solidFill>
                  <a:schemeClr val="tx1"/>
                </a:solidFill>
                <a:effectLst/>
                <a:latin typeface="Century Gothic" pitchFamily="34" charset="0"/>
                <a:cs typeface="Arial" pitchFamily="34" charset="0"/>
              </a:rPr>
              <a:t>İmdaaaaaat</a:t>
            </a:r>
            <a:r>
              <a:rPr kumimoji="0" lang="tr-TR" sz="2000" b="1" i="0" u="none" strike="noStrike" cap="none" normalizeH="0" baseline="0" dirty="0" smtClean="0">
                <a:ln>
                  <a:noFill/>
                </a:ln>
                <a:solidFill>
                  <a:schemeClr val="tx1"/>
                </a:solidFill>
                <a:effectLst/>
                <a:latin typeface="Century Gothic" pitchFamily="34" charset="0"/>
                <a:cs typeface="Arial" pitchFamily="34" charset="0"/>
              </a:rPr>
              <a:t>! Bu bir hayalet!” demiş soygunculardan birisi. ” “Bence bir canavar!” demiş ötekisi. ” Bence cadılar bastı! ” demiş öteki. ” Annemi istiyorum,” demiş sonuncusu. Bir kaç dakika sonra dört şarkıcımız soygunculardan kalan sofradaymışlar.</a:t>
            </a:r>
            <a:endParaRPr kumimoji="0" lang="tr-TR" sz="20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defTabSz="914400" rtl="0" eaLnBrk="1" fontAlgn="base" latinLnBrk="0" hangingPunct="1">
              <a:lnSpc>
                <a:spcPct val="100000"/>
              </a:lnSpc>
              <a:spcBef>
                <a:spcPts val="500"/>
              </a:spcBef>
              <a:spcAft>
                <a:spcPts val="2000"/>
              </a:spcAft>
              <a:buClrTx/>
              <a:buSzTx/>
              <a:buFontTx/>
              <a:buNone/>
              <a:tabLst/>
            </a:pPr>
            <a:r>
              <a:rPr kumimoji="0" lang="tr-TR" sz="2000" b="1" i="0" u="none" strike="noStrike" cap="none" normalizeH="0" baseline="0" dirty="0" smtClean="0">
                <a:ln>
                  <a:noFill/>
                </a:ln>
                <a:solidFill>
                  <a:schemeClr val="tx1"/>
                </a:solidFill>
                <a:effectLst/>
                <a:latin typeface="Century Gothic" pitchFamily="34" charset="0"/>
                <a:cs typeface="Arial" pitchFamily="34" charset="0"/>
              </a:rPr>
              <a:t>	Geceleyin onlar uyurken soyguncular geri gelmişler. Ama hayvanlar hazırlıklıymış. Soyguncular içeri girer girmez, eşek “Şimdi” demiş ve saldırıya geçmişler. Soyguncular bir daha hiç dönmemecesine kaçmışlar oradan. Şarkıcılarımız da bu sevimli küçük kulübeye yerleşmişler. Bremen’e gitmeyi de bir süre ertelemişler, ama her gün şarkı söylemeyi unutmuyorlarmış.Eğer bir gün onları dinleme şansınız olursa, Bremen sakinlerinin ne büyük bir tehlike atlattıklarını anlamanız güç olmaz.</a:t>
            </a:r>
            <a:endParaRPr kumimoji="0" lang="tr-TR" sz="20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75"/>
          <p:cNvPicPr>
            <a:picLocks noChangeAspect="1" noChangeArrowheads="1"/>
          </p:cNvPicPr>
          <p:nvPr/>
        </p:nvPicPr>
        <p:blipFill>
          <a:blip r:embed="rId2"/>
          <a:srcRect/>
          <a:stretch>
            <a:fillRect/>
          </a:stretch>
        </p:blipFill>
        <p:spPr bwMode="auto">
          <a:xfrm>
            <a:off x="2786050" y="1142984"/>
            <a:ext cx="3429024" cy="3071834"/>
          </a:xfrm>
          <a:prstGeom prst="rect">
            <a:avLst/>
          </a:prstGeom>
          <a:noFill/>
          <a:ln w="9525">
            <a:noFill/>
            <a:miter lim="800000"/>
            <a:headEnd/>
            <a:tailEnd/>
          </a:ln>
        </p:spPr>
      </p:pic>
      <p:sp>
        <p:nvSpPr>
          <p:cNvPr id="3" name="2 Metin kutusu"/>
          <p:cNvSpPr txBox="1"/>
          <p:nvPr/>
        </p:nvSpPr>
        <p:spPr>
          <a:xfrm>
            <a:off x="1428728" y="4500570"/>
            <a:ext cx="6786610" cy="10001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Hazırlayan</a:t>
            </a: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 : </a:t>
            </a:r>
            <a:r>
              <a:rPr kumimoji="0" lang="tr-TR" sz="4400" b="0" i="1" u="none" strike="noStrike" kern="1200" cap="none" spc="0" normalizeH="0" baseline="0" noProof="0" dirty="0" err="1" smtClean="0">
                <a:ln>
                  <a:noFill/>
                </a:ln>
                <a:solidFill>
                  <a:srgbClr val="7030A0"/>
                </a:solidFill>
                <a:effectLst/>
                <a:uLnTx/>
                <a:uFillTx/>
                <a:latin typeface="Vijaya" pitchFamily="34" charset="0"/>
                <a:cs typeface="Vijaya" pitchFamily="34" charset="0"/>
              </a:rPr>
              <a:t>Ethem</a:t>
            </a:r>
            <a:r>
              <a:rPr kumimoji="0" lang="tr-TR" sz="4400" b="0" i="1" u="none" strike="noStrike" kern="1200" cap="none" spc="0" normalizeH="0" baseline="0" noProof="0" dirty="0" smtClean="0">
                <a:ln>
                  <a:noFill/>
                </a:ln>
                <a:solidFill>
                  <a:srgbClr val="7030A0"/>
                </a:solidFill>
                <a:effectLst/>
                <a:uLnTx/>
                <a:uFillTx/>
                <a:latin typeface="Vijaya" pitchFamily="34" charset="0"/>
                <a:cs typeface="Vijaya" pitchFamily="34" charset="0"/>
              </a:rPr>
              <a:t> ÇAKMAKCI</a:t>
            </a:r>
          </a:p>
        </p:txBody>
      </p:sp>
      <p:sp>
        <p:nvSpPr>
          <p:cNvPr id="4" name="3 Dikdörtgen"/>
          <p:cNvSpPr/>
          <p:nvPr/>
        </p:nvSpPr>
        <p:spPr>
          <a:xfrm>
            <a:off x="3357554" y="6488668"/>
            <a:ext cx="1934697" cy="369332"/>
          </a:xfrm>
          <a:prstGeom prst="rect">
            <a:avLst/>
          </a:prstGeom>
        </p:spPr>
        <p:txBody>
          <a:bodyPr wrap="none">
            <a:spAutoFit/>
          </a:bodyPr>
          <a:lstStyle/>
          <a:p>
            <a:r>
              <a:rPr lang="tr-TR">
                <a:hlinkClick r:id="rId3"/>
              </a:rPr>
              <a:t>www.sorubak.com</a:t>
            </a:r>
            <a:endParaRPr lang="tr-TR" dirty="0"/>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0"/>
            <a:ext cx="9144000" cy="7153275"/>
          </a:xfrm>
          <a:prstGeom prst="rect">
            <a:avLst/>
          </a:prstGeom>
          <a:noFill/>
          <a:ln w="9525">
            <a:noFill/>
            <a:miter lim="800000"/>
            <a:headEnd/>
            <a:tailEnd/>
          </a:ln>
          <a:effectLst/>
        </p:spPr>
      </p:pic>
      <p:sp>
        <p:nvSpPr>
          <p:cNvPr id="3" name="2 Metin kutusu"/>
          <p:cNvSpPr txBox="1"/>
          <p:nvPr/>
        </p:nvSpPr>
        <p:spPr>
          <a:xfrm>
            <a:off x="428596" y="3357562"/>
            <a:ext cx="4000528"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Bremen Mızıkacıları</a:t>
            </a:r>
          </a:p>
        </p:txBody>
      </p:sp>
      <p:sp>
        <p:nvSpPr>
          <p:cNvPr id="4" name="3 Metin kutusu"/>
          <p:cNvSpPr txBox="1"/>
          <p:nvPr/>
        </p:nvSpPr>
        <p:spPr>
          <a:xfrm>
            <a:off x="4643438" y="3429000"/>
            <a:ext cx="4000528"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Kırmızı Başlıklı Kız</a:t>
            </a:r>
          </a:p>
        </p:txBody>
      </p:sp>
      <p:sp>
        <p:nvSpPr>
          <p:cNvPr id="5" name="4 Metin kutusu"/>
          <p:cNvSpPr txBox="1"/>
          <p:nvPr/>
        </p:nvSpPr>
        <p:spPr>
          <a:xfrm>
            <a:off x="357158" y="6286496"/>
            <a:ext cx="4000528" cy="7858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Pamuk Prenses ve                7 Cüceler</a:t>
            </a:r>
          </a:p>
        </p:txBody>
      </p:sp>
      <p:sp>
        <p:nvSpPr>
          <p:cNvPr id="6" name="5 Metin kutusu"/>
          <p:cNvSpPr txBox="1"/>
          <p:nvPr/>
        </p:nvSpPr>
        <p:spPr>
          <a:xfrm>
            <a:off x="4714876" y="6322191"/>
            <a:ext cx="3929090" cy="750147"/>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Keloğlan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714712" y="0"/>
            <a:ext cx="5429288" cy="11430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Uçan, kilim çocukları nereye götürüyor olabilir?</a:t>
            </a:r>
          </a:p>
        </p:txBody>
      </p:sp>
      <p:sp>
        <p:nvSpPr>
          <p:cNvPr id="3" name="2 Metin kutusu"/>
          <p:cNvSpPr txBox="1"/>
          <p:nvPr/>
        </p:nvSpPr>
        <p:spPr>
          <a:xfrm>
            <a:off x="3786150" y="2071678"/>
            <a:ext cx="5357850" cy="107157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Resimdeki ev kime ait olabilir?</a:t>
            </a:r>
          </a:p>
        </p:txBody>
      </p:sp>
      <p:sp>
        <p:nvSpPr>
          <p:cNvPr id="4" name="3 Metin kutusu"/>
          <p:cNvSpPr txBox="1"/>
          <p:nvPr/>
        </p:nvSpPr>
        <p:spPr>
          <a:xfrm>
            <a:off x="3786182" y="3857628"/>
            <a:ext cx="5357818" cy="11430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Aynada kendine bakan kişi kim olabilir?</a:t>
            </a:r>
          </a:p>
        </p:txBody>
      </p:sp>
      <p:sp>
        <p:nvSpPr>
          <p:cNvPr id="5" name="4 Metin kutusu"/>
          <p:cNvSpPr txBox="1"/>
          <p:nvPr/>
        </p:nvSpPr>
        <p:spPr>
          <a:xfrm>
            <a:off x="3857620" y="5786430"/>
            <a:ext cx="5286380" cy="107157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Nine ile torunları ne yapıyorlar?</a:t>
            </a:r>
          </a:p>
        </p:txBody>
      </p:sp>
      <p:pic>
        <p:nvPicPr>
          <p:cNvPr id="1026" name="Picture 2"/>
          <p:cNvPicPr>
            <a:picLocks noChangeAspect="1" noChangeArrowheads="1"/>
          </p:cNvPicPr>
          <p:nvPr/>
        </p:nvPicPr>
        <p:blipFill>
          <a:blip r:embed="rId2"/>
          <a:srcRect/>
          <a:stretch>
            <a:fillRect/>
          </a:stretch>
        </p:blipFill>
        <p:spPr bwMode="auto">
          <a:xfrm>
            <a:off x="0" y="0"/>
            <a:ext cx="3714744" cy="171448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0" y="1785926"/>
            <a:ext cx="3714744" cy="1643074"/>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0" y="3357562"/>
            <a:ext cx="3786182" cy="17526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0" y="4929198"/>
            <a:ext cx="3786182" cy="1928802"/>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0" y="0"/>
            <a:ext cx="9143999" cy="6857999"/>
          </a:xfrm>
          <a:prstGeom prst="rect">
            <a:avLst/>
          </a:prstGeom>
          <a:noFill/>
          <a:ln w="9525">
            <a:noFill/>
            <a:miter lim="800000"/>
            <a:headEnd/>
            <a:tailEnd/>
          </a:ln>
          <a:effectLst/>
        </p:spPr>
      </p:pic>
      <p:sp>
        <p:nvSpPr>
          <p:cNvPr id="4" name="3 Metin kutusu"/>
          <p:cNvSpPr txBox="1"/>
          <p:nvPr/>
        </p:nvSpPr>
        <p:spPr>
          <a:xfrm>
            <a:off x="3000364" y="5214950"/>
            <a:ext cx="4714908" cy="35719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1" i="0" u="none" strike="noStrike" kern="1200" cap="none" spc="0" normalizeH="0" baseline="0" noProof="0" dirty="0" smtClean="0">
                <a:ln>
                  <a:noFill/>
                </a:ln>
                <a:solidFill>
                  <a:srgbClr val="FF0000"/>
                </a:solidFill>
                <a:effectLst/>
                <a:uLnTx/>
                <a:uFillTx/>
                <a:latin typeface="Hand writing Mutlu" pitchFamily="2" charset="0"/>
                <a:ea typeface="+mn-ea"/>
                <a:cs typeface="+mn-cs"/>
              </a:rPr>
              <a:t>Masallara duyulan özlem</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ctr">
        <a:normAutofit fontScale="90000" lnSpcReduction="20000"/>
      </a:bodyPr>
      <a:lstStyle>
        <a:defPPr marL="0" marR="0" indent="0" algn="ctr" defTabSz="914400" rtl="0" eaLnBrk="1" fontAlgn="auto" latinLnBrk="0" hangingPunct="1">
          <a:lnSpc>
            <a:spcPct val="100000"/>
          </a:lnSpc>
          <a:spcBef>
            <a:spcPct val="0"/>
          </a:spcBef>
          <a:spcAft>
            <a:spcPts val="0"/>
          </a:spcAft>
          <a:buClrTx/>
          <a:buSzTx/>
          <a:buFontTx/>
          <a:buNone/>
          <a:tabLst/>
          <a:defRPr kumimoji="0"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defRPr>
        </a:defPPr>
      </a:lstStyle>
      <a:style>
        <a:lnRef idx="1">
          <a:schemeClr val="accent3"/>
        </a:lnRef>
        <a:fillRef idx="2">
          <a:schemeClr val="accent3"/>
        </a:fillRef>
        <a:effectRef idx="1">
          <a:schemeClr val="accent3"/>
        </a:effectRef>
        <a:fontRef idx="minor">
          <a:schemeClr val="dk1"/>
        </a:fontRef>
      </a:style>
    </a:tx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4863</TotalTime>
  <Words>218</Words>
  <Application>Microsoft Office PowerPoint</Application>
  <PresentationFormat>Ekran Gösterisi (4:3)</PresentationFormat>
  <Paragraphs>50</Paragraphs>
  <Slides>14</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14</vt:i4>
      </vt:variant>
    </vt:vector>
  </HeadingPairs>
  <TitlesOfParts>
    <vt:vector size="22" baseType="lpstr">
      <vt:lpstr>Arial</vt:lpstr>
      <vt:lpstr>Arial Black</vt:lpstr>
      <vt:lpstr>Calibri</vt:lpstr>
      <vt:lpstr>Century Gothic</vt:lpstr>
      <vt:lpstr>Hand writing Mutlu</vt:lpstr>
      <vt:lpstr>Times New Roman</vt:lpstr>
      <vt:lpstr>Vijaya</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zeynep</dc:creator>
  <cp:lastModifiedBy>doğan</cp:lastModifiedBy>
  <cp:revision>500</cp:revision>
  <dcterms:created xsi:type="dcterms:W3CDTF">2013-08-21T06:58:24Z</dcterms:created>
  <dcterms:modified xsi:type="dcterms:W3CDTF">2015-12-02T12:03:47Z</dcterms:modified>
</cp:coreProperties>
</file>